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5"/>
  </p:notesMasterIdLst>
  <p:handoutMasterIdLst>
    <p:handoutMasterId r:id="rId16"/>
  </p:handoutMasterIdLst>
  <p:sldIdLst>
    <p:sldId id="256" r:id="rId5"/>
    <p:sldId id="258" r:id="rId6"/>
    <p:sldId id="278" r:id="rId7"/>
    <p:sldId id="263" r:id="rId8"/>
    <p:sldId id="279" r:id="rId9"/>
    <p:sldId id="266" r:id="rId10"/>
    <p:sldId id="281" r:id="rId11"/>
    <p:sldId id="280" r:id="rId12"/>
    <p:sldId id="282"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B3C7C8-62A3-44B3-B776-D26F41D4C0B3}">
          <p14:sldIdLst>
            <p14:sldId id="256"/>
            <p14:sldId id="258"/>
            <p14:sldId id="278"/>
            <p14:sldId id="263"/>
            <p14:sldId id="279"/>
            <p14:sldId id="266"/>
            <p14:sldId id="281"/>
            <p14:sldId id="280"/>
            <p14:sldId id="282"/>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E1FF"/>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120" autoAdjust="0"/>
    <p:restoredTop sz="95388" autoAdjust="0"/>
  </p:normalViewPr>
  <p:slideViewPr>
    <p:cSldViewPr snapToGrid="0">
      <p:cViewPr varScale="1">
        <p:scale>
          <a:sx n="98" d="100"/>
          <a:sy n="98" d="100"/>
        </p:scale>
        <p:origin x="566"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6/24/2025</a:t>
            </a:fld>
            <a:endParaRPr lang="en-US" dirty="0"/>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dirty="0"/>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6/24/2025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dirty="0"/>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922D2F8-28A7-48E8-ADD3-E9583D47D83D}" type="slidenum">
              <a:rPr lang="en-US" smtClean="0"/>
              <a:t>1</a:t>
            </a:fld>
            <a:endParaRPr lang="en-US" dirty="0"/>
          </a:p>
        </p:txBody>
      </p:sp>
    </p:spTree>
    <p:extLst>
      <p:ext uri="{BB962C8B-B14F-4D97-AF65-F5344CB8AC3E}">
        <p14:creationId xmlns:p14="http://schemas.microsoft.com/office/powerpoint/2010/main" val="79945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22D2F8-28A7-48E8-ADD3-E9583D47D83D}" type="slidenum">
              <a:rPr lang="en-US" smtClean="0"/>
              <a:t>2</a:t>
            </a:fld>
            <a:endParaRPr lang="en-US" dirty="0"/>
          </a:p>
        </p:txBody>
      </p:sp>
    </p:spTree>
    <p:extLst>
      <p:ext uri="{BB962C8B-B14F-4D97-AF65-F5344CB8AC3E}">
        <p14:creationId xmlns:p14="http://schemas.microsoft.com/office/powerpoint/2010/main" val="1849581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dirty="0"/>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dirty="0"/>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dirty="0"/>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dirty="0"/>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dirty="0"/>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dirty="0"/>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dirty="0"/>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dirty="0"/>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dirty="0"/>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dirty="0"/>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dirty="0"/>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dirty="0"/>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dirty="0"/>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dirty="0"/>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dirty="0"/>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dirty="0"/>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dirty="0"/>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dirty="0"/>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dirty="0"/>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dirty="0"/>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dirty="0"/>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dirty="0"/>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dirty="0"/>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dirty="0"/>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dirty="0"/>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dirty="0"/>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dirty="0"/>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dirty="0"/>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dirty="0"/>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dirty="0"/>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dirty="0"/>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dirty="0"/>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dirty="0"/>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dirty="0"/>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dirty="0"/>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dirty="0"/>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dirty="0"/>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dirty="0"/>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dirty="0"/>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dirty="0"/>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dirty="0"/>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dirty="0"/>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dirty="0"/>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dirty="0"/>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dirty="0"/>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dirty="0"/>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dirty="0"/>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dirty="0"/>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dirty="0"/>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dirty="0"/>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dirty="0"/>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dirty="0"/>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endParaRPr lang="en-US" cap="all" dirty="0"/>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229326" y="443175"/>
            <a:ext cx="8040030" cy="2101241"/>
          </a:xfrm>
        </p:spPr>
        <p:txBody>
          <a:bodyPr/>
          <a:lstStyle/>
          <a:p>
            <a:r>
              <a:rPr lang="en-US" sz="4000" dirty="0"/>
              <a:t>Detecting suicidal ideation in reddit</a:t>
            </a:r>
            <a:br>
              <a:rPr lang="en-US" sz="4000" dirty="0"/>
            </a:br>
            <a:r>
              <a:rPr lang="en-US" sz="4000" dirty="0"/>
              <a:t>posts using nlP and </a:t>
            </a:r>
            <a:br>
              <a:rPr lang="en-US" sz="4000" dirty="0"/>
            </a:br>
            <a:r>
              <a:rPr lang="en-US" sz="4000" dirty="0"/>
              <a:t>machine learning</a:t>
            </a:r>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312161" y="3018723"/>
            <a:ext cx="2132866" cy="1294862"/>
          </a:xfrm>
        </p:spPr>
        <p:txBody>
          <a:bodyPr>
            <a:normAutofit/>
          </a:bodyPr>
          <a:lstStyle/>
          <a:p>
            <a:r>
              <a:rPr lang="en-US" b="1" dirty="0"/>
              <a:t>Mohd Kushaad</a:t>
            </a:r>
          </a:p>
          <a:p>
            <a:r>
              <a:rPr lang="en-US" dirty="0"/>
              <a:t>DS1-34</a:t>
            </a:r>
          </a:p>
          <a:p>
            <a:r>
              <a:rPr lang="en-US" dirty="0"/>
              <a:t>2023889</a:t>
            </a:r>
          </a:p>
          <a:p>
            <a:endParaRPr lang="en-US" dirty="0"/>
          </a:p>
        </p:txBody>
      </p:sp>
      <p:sp>
        <p:nvSpPr>
          <p:cNvPr id="3" name="Text Placeholder 12">
            <a:extLst>
              <a:ext uri="{FF2B5EF4-FFF2-40B4-BE49-F238E27FC236}">
                <a16:creationId xmlns:a16="http://schemas.microsoft.com/office/drawing/2014/main" id="{4236D49A-0DFB-49C8-D0AC-A4032BA371A5}"/>
              </a:ext>
            </a:extLst>
          </p:cNvPr>
          <p:cNvSpPr txBox="1">
            <a:spLocks/>
          </p:cNvSpPr>
          <p:nvPr/>
        </p:nvSpPr>
        <p:spPr>
          <a:xfrm>
            <a:off x="312160" y="4499653"/>
            <a:ext cx="2798787" cy="129486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80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Under Guidance of</a:t>
            </a:r>
          </a:p>
          <a:p>
            <a:r>
              <a:rPr lang="en-US" b="1" dirty="0"/>
              <a:t>Mr. Gulshan Dhasmana</a:t>
            </a:r>
          </a:p>
          <a:p>
            <a:r>
              <a:rPr lang="en-US" b="1" dirty="0"/>
              <a:t>Assistant Professor</a:t>
            </a:r>
          </a:p>
        </p:txBody>
      </p:sp>
    </p:spTree>
    <p:extLst>
      <p:ext uri="{BB962C8B-B14F-4D97-AF65-F5344CB8AC3E}">
        <p14:creationId xmlns:p14="http://schemas.microsoft.com/office/powerpoint/2010/main" val="4041433082"/>
      </p:ext>
    </p:extLst>
  </p:cSld>
  <p:clrMapOvr>
    <a:masterClrMapping/>
  </p:clrMapOvr>
  <mc:AlternateContent xmlns:mc="http://schemas.openxmlformats.org/markup-compatibility/2006" xmlns:p14="http://schemas.microsoft.com/office/powerpoint/2010/main">
    <mc:Choice Requires="p14">
      <p:transition p14:dur="0" advTm="25529"/>
    </mc:Choice>
    <mc:Fallback xmlns="">
      <p:transition advTm="2552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026850" y="563671"/>
            <a:ext cx="4989629" cy="2387771"/>
          </a:xfrm>
        </p:spPr>
        <p:txBody>
          <a:bodyPr/>
          <a:lstStyle/>
          <a:p>
            <a:r>
              <a:rPr lang="en-US" dirty="0"/>
              <a:t>Thank you </a:t>
            </a:r>
          </a:p>
        </p:txBody>
      </p:sp>
      <p:sp>
        <p:nvSpPr>
          <p:cNvPr id="9" name="Text Placeholder 8">
            <a:extLst>
              <a:ext uri="{FF2B5EF4-FFF2-40B4-BE49-F238E27FC236}">
                <a16:creationId xmlns:a16="http://schemas.microsoft.com/office/drawing/2014/main" id="{54B54C36-E55C-4D10-96EB-21DBB6481D7E}"/>
              </a:ext>
            </a:extLst>
          </p:cNvPr>
          <p:cNvSpPr>
            <a:spLocks noGrp="1"/>
          </p:cNvSpPr>
          <p:nvPr>
            <p:ph type="body" sz="quarter" idx="12"/>
          </p:nvPr>
        </p:nvSpPr>
        <p:spPr>
          <a:xfrm>
            <a:off x="1026852" y="3531676"/>
            <a:ext cx="4989628" cy="1756576"/>
          </a:xfrm>
        </p:spPr>
        <p:txBody>
          <a:bodyPr>
            <a:normAutofit/>
          </a:bodyPr>
          <a:lstStyle/>
          <a:p>
            <a:r>
              <a:rPr lang="en-US" dirty="0"/>
              <a:t>Mohd Kushaad​​</a:t>
            </a:r>
          </a:p>
        </p:txBody>
      </p:sp>
    </p:spTree>
    <p:extLst>
      <p:ext uri="{BB962C8B-B14F-4D97-AF65-F5344CB8AC3E}">
        <p14:creationId xmlns:p14="http://schemas.microsoft.com/office/powerpoint/2010/main" val="280694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4187069" y="695093"/>
            <a:ext cx="4919354" cy="667498"/>
          </a:xfrm>
        </p:spPr>
        <p:txBody>
          <a:bodyPr/>
          <a:lstStyle/>
          <a:p>
            <a:r>
              <a:rPr lang="en-US" dirty="0"/>
              <a:t>Problem Statement</a:t>
            </a:r>
          </a:p>
        </p:txBody>
      </p:sp>
      <p:sp>
        <p:nvSpPr>
          <p:cNvPr id="21" name="Text Placeholder 20">
            <a:extLst>
              <a:ext uri="{FF2B5EF4-FFF2-40B4-BE49-F238E27FC236}">
                <a16:creationId xmlns:a16="http://schemas.microsoft.com/office/drawing/2014/main" id="{940DA281-A60B-C8CC-2AF8-2B0278CC0D0E}"/>
              </a:ext>
            </a:extLst>
          </p:cNvPr>
          <p:cNvSpPr>
            <a:spLocks noGrp="1"/>
          </p:cNvSpPr>
          <p:nvPr>
            <p:ph type="body" sz="quarter" idx="17"/>
          </p:nvPr>
        </p:nvSpPr>
        <p:spPr>
          <a:xfrm>
            <a:off x="4187068" y="1684907"/>
            <a:ext cx="6257412" cy="3872614"/>
          </a:xfrm>
        </p:spPr>
        <p:txBody>
          <a:bodyPr/>
          <a:lstStyle/>
          <a:p>
            <a:r>
              <a:rPr lang="en-IN" sz="2100" dirty="0">
                <a:effectLst/>
                <a:latin typeface="Calibri" panose="020F0502020204030204" pitchFamily="34" charset="0"/>
                <a:ea typeface="Calibri" panose="020F0502020204030204" pitchFamily="34" charset="0"/>
                <a:cs typeface="Times New Roman" panose="02020603050405020304" pitchFamily="18" charset="0"/>
              </a:rPr>
              <a:t>As Reddit users increasingly express distress and suicidal thoughts through their posts, detecting these signs is crucial. Manual moderation is insufficient due to the high volume of content, and delays in identifying at-risk individuals can have serious consequences. This project aims to develop a machine learning model using Natural Language Processing (NLP) to automatically detect suicidal ideation in Reddit posts</a:t>
            </a:r>
            <a:r>
              <a:rPr lang="en-IN" sz="1800" dirty="0">
                <a:effectLst/>
                <a:latin typeface="Calibri" panose="020F0502020204030204" pitchFamily="34" charset="0"/>
                <a:ea typeface="Calibri" panose="020F0502020204030204" pitchFamily="34" charset="0"/>
                <a:cs typeface="Times New Roman" panose="02020603050405020304" pitchFamily="18" charset="0"/>
              </a:rPr>
              <a:t>.</a:t>
            </a:r>
            <a:endParaRPr lang="en-IN" dirty="0"/>
          </a:p>
        </p:txBody>
      </p:sp>
    </p:spTree>
    <p:extLst>
      <p:ext uri="{BB962C8B-B14F-4D97-AF65-F5344CB8AC3E}">
        <p14:creationId xmlns:p14="http://schemas.microsoft.com/office/powerpoint/2010/main" val="3109501799"/>
      </p:ext>
    </p:extLst>
  </p:cSld>
  <p:clrMapOvr>
    <a:masterClrMapping/>
  </p:clrMapOvr>
  <mc:AlternateContent xmlns:mc="http://schemas.openxmlformats.org/markup-compatibility/2006" xmlns:p14="http://schemas.microsoft.com/office/powerpoint/2010/main">
    <mc:Choice Requires="p14">
      <p:transition spd="slow" p14:dur="2000" advTm="32423"/>
    </mc:Choice>
    <mc:Fallback xmlns="">
      <p:transition spd="slow" advTm="3242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E6398A-AC04-4AF6-EFBF-C40AD1E6ECDC}"/>
              </a:ext>
            </a:extLst>
          </p:cNvPr>
          <p:cNvSpPr>
            <a:spLocks noGrp="1"/>
          </p:cNvSpPr>
          <p:nvPr>
            <p:ph type="title"/>
          </p:nvPr>
        </p:nvSpPr>
        <p:spPr>
          <a:xfrm>
            <a:off x="4402851" y="1286415"/>
            <a:ext cx="3386298" cy="456121"/>
          </a:xfrm>
        </p:spPr>
        <p:txBody>
          <a:bodyPr/>
          <a:lstStyle/>
          <a:p>
            <a:r>
              <a:rPr lang="en-US" dirty="0"/>
              <a:t>Introduction</a:t>
            </a:r>
            <a:endParaRPr lang="en-IN" dirty="0"/>
          </a:p>
        </p:txBody>
      </p:sp>
      <p:sp>
        <p:nvSpPr>
          <p:cNvPr id="4" name="Text Placeholder 3">
            <a:extLst>
              <a:ext uri="{FF2B5EF4-FFF2-40B4-BE49-F238E27FC236}">
                <a16:creationId xmlns:a16="http://schemas.microsoft.com/office/drawing/2014/main" id="{DD6D549A-5456-5CEF-6D0C-0328A429A952}"/>
              </a:ext>
            </a:extLst>
          </p:cNvPr>
          <p:cNvSpPr>
            <a:spLocks noGrp="1"/>
          </p:cNvSpPr>
          <p:nvPr>
            <p:ph type="body" sz="quarter" idx="22"/>
          </p:nvPr>
        </p:nvSpPr>
        <p:spPr>
          <a:xfrm>
            <a:off x="132097" y="1866444"/>
            <a:ext cx="11927805" cy="4991556"/>
          </a:xfrm>
        </p:spPr>
        <p:txBody>
          <a:bodyPr/>
          <a:lstStyle/>
          <a:p>
            <a:pPr marL="285750" indent="-285750">
              <a:buFont typeface="Arial" panose="020B0604020202020204" pitchFamily="34" charset="0"/>
              <a:buChar char="•"/>
            </a:pPr>
            <a:r>
              <a:rPr lang="en-US" dirty="0"/>
              <a:t>Over 16 million people attempt suicide worldwide</a:t>
            </a:r>
          </a:p>
          <a:p>
            <a:pPr marL="285750" indent="-285750">
              <a:buFont typeface="Arial" panose="020B0604020202020204" pitchFamily="34" charset="0"/>
              <a:buChar char="•"/>
            </a:pPr>
            <a:r>
              <a:rPr lang="en-US" sz="1800" dirty="0">
                <a:effectLst/>
                <a:latin typeface="Aptos Display" panose="020B0004020202020204" pitchFamily="34" charset="0"/>
                <a:ea typeface="Times New Roman" panose="02020603050405020304" pitchFamily="18" charset="0"/>
              </a:rPr>
              <a:t>Since each day more people are starting to use the internet, and social media specifically, it has emerged as a new platform to provide data for those who are at risk of suicide and a means of possible early intervention.</a:t>
            </a:r>
            <a:endParaRPr lang="en-IN" dirty="0">
              <a:latin typeface="Aptos Display" panose="020B0004020202020204" pitchFamily="34" charset="0"/>
            </a:endParaRPr>
          </a:p>
          <a:p>
            <a:pPr marL="285750" indent="-285750">
              <a:buFont typeface="Arial" panose="020B0604020202020204" pitchFamily="34" charset="0"/>
              <a:buChar char="•"/>
            </a:pPr>
            <a:r>
              <a:rPr lang="en-IN" dirty="0"/>
              <a:t>Hence, building a project that would automatically determine suicidal ideation through sentiments expressed by users online provides an efficient solution in preventing suicides.</a:t>
            </a:r>
          </a:p>
          <a:p>
            <a:pPr marL="285750" indent="-285750">
              <a:buFont typeface="Arial" panose="020B0604020202020204" pitchFamily="34" charset="0"/>
              <a:buChar char="•"/>
            </a:pPr>
            <a:r>
              <a:rPr lang="en-IN" dirty="0"/>
              <a:t>The project is based on training a Machine Learning model using Reddit database. </a:t>
            </a:r>
          </a:p>
          <a:p>
            <a:pPr marL="285750" indent="-285750">
              <a:buFont typeface="Arial" panose="020B0604020202020204" pitchFamily="34" charset="0"/>
              <a:buChar char="•"/>
            </a:pPr>
            <a:r>
              <a:rPr lang="en-IN" dirty="0"/>
              <a:t>The trained model is tested and evaluated.</a:t>
            </a:r>
          </a:p>
        </p:txBody>
      </p:sp>
    </p:spTree>
    <p:extLst>
      <p:ext uri="{BB962C8B-B14F-4D97-AF65-F5344CB8AC3E}">
        <p14:creationId xmlns:p14="http://schemas.microsoft.com/office/powerpoint/2010/main" val="2116825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4BB0BCF4-9D20-4758-AE5E-FC431503F671}"/>
              </a:ext>
            </a:extLst>
          </p:cNvPr>
          <p:cNvSpPr>
            <a:spLocks noGrp="1"/>
          </p:cNvSpPr>
          <p:nvPr>
            <p:ph type="title"/>
          </p:nvPr>
        </p:nvSpPr>
        <p:spPr>
          <a:xfrm>
            <a:off x="965511" y="613163"/>
            <a:ext cx="5424988" cy="579245"/>
          </a:xfrm>
        </p:spPr>
        <p:txBody>
          <a:bodyPr/>
          <a:lstStyle/>
          <a:p>
            <a:r>
              <a:rPr lang="en-US" dirty="0"/>
              <a:t>Methodology</a:t>
            </a:r>
          </a:p>
        </p:txBody>
      </p:sp>
      <p:sp>
        <p:nvSpPr>
          <p:cNvPr id="40" name="Text Placeholder 39">
            <a:extLst>
              <a:ext uri="{FF2B5EF4-FFF2-40B4-BE49-F238E27FC236}">
                <a16:creationId xmlns:a16="http://schemas.microsoft.com/office/drawing/2014/main" id="{F09B50DC-B299-47D5-8FBF-8BB1F764A59C}"/>
              </a:ext>
            </a:extLst>
          </p:cNvPr>
          <p:cNvSpPr>
            <a:spLocks noGrp="1"/>
          </p:cNvSpPr>
          <p:nvPr>
            <p:ph type="body" sz="quarter" idx="12"/>
          </p:nvPr>
        </p:nvSpPr>
        <p:spPr>
          <a:xfrm>
            <a:off x="893231" y="2459149"/>
            <a:ext cx="2806280" cy="365125"/>
          </a:xfrm>
        </p:spPr>
        <p:txBody>
          <a:bodyPr/>
          <a:lstStyle/>
          <a:p>
            <a:r>
              <a:rPr lang="en-ZA" dirty="0"/>
              <a:t>Keywords​</a:t>
            </a:r>
          </a:p>
        </p:txBody>
      </p:sp>
      <p:sp>
        <p:nvSpPr>
          <p:cNvPr id="41" name="Text Placeholder 40">
            <a:extLst>
              <a:ext uri="{FF2B5EF4-FFF2-40B4-BE49-F238E27FC236}">
                <a16:creationId xmlns:a16="http://schemas.microsoft.com/office/drawing/2014/main" id="{5B2431E2-5AF0-49F8-8C0F-52F1C1171866}"/>
              </a:ext>
            </a:extLst>
          </p:cNvPr>
          <p:cNvSpPr>
            <a:spLocks noGrp="1"/>
          </p:cNvSpPr>
          <p:nvPr>
            <p:ph type="body" sz="quarter" idx="13"/>
          </p:nvPr>
        </p:nvSpPr>
        <p:spPr>
          <a:xfrm>
            <a:off x="913752" y="2738410"/>
            <a:ext cx="2847322" cy="645866"/>
          </a:xfrm>
        </p:spPr>
        <p:txBody>
          <a:bodyPr/>
          <a:lstStyle/>
          <a:p>
            <a:r>
              <a:rPr lang="en-US" dirty="0"/>
              <a:t>Keywords relevant to the dataset </a:t>
            </a:r>
          </a:p>
        </p:txBody>
      </p:sp>
      <p:sp>
        <p:nvSpPr>
          <p:cNvPr id="42" name="Text Placeholder 41">
            <a:extLst>
              <a:ext uri="{FF2B5EF4-FFF2-40B4-BE49-F238E27FC236}">
                <a16:creationId xmlns:a16="http://schemas.microsoft.com/office/drawing/2014/main" id="{974545B8-60BB-4D0D-8EE6-4D20EFAB711B}"/>
              </a:ext>
            </a:extLst>
          </p:cNvPr>
          <p:cNvSpPr>
            <a:spLocks noGrp="1"/>
          </p:cNvSpPr>
          <p:nvPr>
            <p:ph type="body" sz="quarter" idx="14"/>
          </p:nvPr>
        </p:nvSpPr>
        <p:spPr>
          <a:xfrm>
            <a:off x="4442240" y="2442197"/>
            <a:ext cx="2806280" cy="365125"/>
          </a:xfrm>
        </p:spPr>
        <p:txBody>
          <a:bodyPr/>
          <a:lstStyle/>
          <a:p>
            <a:r>
              <a:rPr lang="en-ZA" dirty="0"/>
              <a:t>Data Collection​</a:t>
            </a:r>
          </a:p>
        </p:txBody>
      </p:sp>
      <p:sp>
        <p:nvSpPr>
          <p:cNvPr id="43" name="Text Placeholder 42">
            <a:extLst>
              <a:ext uri="{FF2B5EF4-FFF2-40B4-BE49-F238E27FC236}">
                <a16:creationId xmlns:a16="http://schemas.microsoft.com/office/drawing/2014/main" id="{947754CF-0306-43C0-AAC6-F0E44B385D40}"/>
              </a:ext>
            </a:extLst>
          </p:cNvPr>
          <p:cNvSpPr>
            <a:spLocks noGrp="1"/>
          </p:cNvSpPr>
          <p:nvPr>
            <p:ph type="body" sz="quarter" idx="15"/>
          </p:nvPr>
        </p:nvSpPr>
        <p:spPr>
          <a:xfrm>
            <a:off x="4462761" y="2723885"/>
            <a:ext cx="2806280" cy="765351"/>
          </a:xfrm>
        </p:spPr>
        <p:txBody>
          <a:bodyPr/>
          <a:lstStyle/>
          <a:p>
            <a:r>
              <a:rPr lang="en-US" dirty="0"/>
              <a:t>Dataset based on the keywords is collected</a:t>
            </a:r>
          </a:p>
        </p:txBody>
      </p:sp>
      <p:sp>
        <p:nvSpPr>
          <p:cNvPr id="44" name="Text Placeholder 43">
            <a:extLst>
              <a:ext uri="{FF2B5EF4-FFF2-40B4-BE49-F238E27FC236}">
                <a16:creationId xmlns:a16="http://schemas.microsoft.com/office/drawing/2014/main" id="{08BF14CB-16F9-4C81-89C6-D1803D9FF6C5}"/>
              </a:ext>
            </a:extLst>
          </p:cNvPr>
          <p:cNvSpPr>
            <a:spLocks noGrp="1"/>
          </p:cNvSpPr>
          <p:nvPr>
            <p:ph type="body" sz="quarter" idx="16"/>
          </p:nvPr>
        </p:nvSpPr>
        <p:spPr>
          <a:xfrm>
            <a:off x="7991249" y="2442197"/>
            <a:ext cx="2692240" cy="365125"/>
          </a:xfrm>
        </p:spPr>
        <p:txBody>
          <a:bodyPr/>
          <a:lstStyle/>
          <a:p>
            <a:r>
              <a:rPr lang="en-ZA" dirty="0"/>
              <a:t>Data Annotation​</a:t>
            </a:r>
          </a:p>
        </p:txBody>
      </p:sp>
      <p:sp>
        <p:nvSpPr>
          <p:cNvPr id="45" name="Text Placeholder 44">
            <a:extLst>
              <a:ext uri="{FF2B5EF4-FFF2-40B4-BE49-F238E27FC236}">
                <a16:creationId xmlns:a16="http://schemas.microsoft.com/office/drawing/2014/main" id="{BF20205F-2E3B-455D-AD51-19DBA042B695}"/>
              </a:ext>
            </a:extLst>
          </p:cNvPr>
          <p:cNvSpPr>
            <a:spLocks noGrp="1"/>
          </p:cNvSpPr>
          <p:nvPr>
            <p:ph type="body" sz="quarter" idx="17"/>
          </p:nvPr>
        </p:nvSpPr>
        <p:spPr>
          <a:xfrm>
            <a:off x="7991249" y="2693979"/>
            <a:ext cx="2692240" cy="1148945"/>
          </a:xfrm>
        </p:spPr>
        <p:txBody>
          <a:bodyPr/>
          <a:lstStyle/>
          <a:p>
            <a:r>
              <a:rPr lang="en-US" dirty="0"/>
              <a:t>Data is annotated based on the classifications </a:t>
            </a:r>
          </a:p>
        </p:txBody>
      </p:sp>
      <p:cxnSp>
        <p:nvCxnSpPr>
          <p:cNvPr id="12" name="Straight Connector 11">
            <a:extLst>
              <a:ext uri="{FF2B5EF4-FFF2-40B4-BE49-F238E27FC236}">
                <a16:creationId xmlns:a16="http://schemas.microsoft.com/office/drawing/2014/main" id="{82E4A9E0-B9B8-477E-BAB2-C435AE05A5C3}"/>
              </a:ext>
              <a:ext uri="{C183D7F6-B498-43B3-948B-1728B52AA6E4}">
                <adec:decorative xmlns:adec="http://schemas.microsoft.com/office/drawing/2017/decorative" val="1"/>
              </a:ext>
            </a:extLst>
          </p:cNvPr>
          <p:cNvCxnSpPr>
            <a:cxnSpLocks/>
          </p:cNvCxnSpPr>
          <p:nvPr/>
        </p:nvCxnSpPr>
        <p:spPr>
          <a:xfrm>
            <a:off x="2595945" y="1803863"/>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4D367819-9C54-4A3B-90AC-2B4EEEBCCDF3}"/>
              </a:ext>
              <a:ext uri="{C183D7F6-B498-43B3-948B-1728B52AA6E4}">
                <adec:decorative xmlns:adec="http://schemas.microsoft.com/office/drawing/2017/decorative" val="1"/>
              </a:ext>
            </a:extLst>
          </p:cNvPr>
          <p:cNvSpPr/>
          <p:nvPr/>
        </p:nvSpPr>
        <p:spPr>
          <a:xfrm>
            <a:off x="1823532" y="1367998"/>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FF42323A-F1D2-482E-AE8B-36FC42FCE778}"/>
              </a:ext>
              <a:ext uri="{C183D7F6-B498-43B3-948B-1728B52AA6E4}">
                <adec:decorative xmlns:adec="http://schemas.microsoft.com/office/drawing/2017/decorative" val="1"/>
              </a:ext>
            </a:extLst>
          </p:cNvPr>
          <p:cNvSpPr/>
          <p:nvPr/>
        </p:nvSpPr>
        <p:spPr>
          <a:xfrm>
            <a:off x="5372541" y="1339651"/>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D56C48C-948A-41FB-A293-F6907B595BCF}"/>
              </a:ext>
              <a:ext uri="{C183D7F6-B498-43B3-948B-1728B52AA6E4}">
                <adec:decorative xmlns:adec="http://schemas.microsoft.com/office/drawing/2017/decorative" val="1"/>
              </a:ext>
            </a:extLst>
          </p:cNvPr>
          <p:cNvSpPr/>
          <p:nvPr/>
        </p:nvSpPr>
        <p:spPr>
          <a:xfrm>
            <a:off x="8885051" y="1339651"/>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39">
            <a:extLst>
              <a:ext uri="{FF2B5EF4-FFF2-40B4-BE49-F238E27FC236}">
                <a16:creationId xmlns:a16="http://schemas.microsoft.com/office/drawing/2014/main" id="{61976C8A-7FA3-5D62-86CB-20BD55FEAB2D}"/>
              </a:ext>
            </a:extLst>
          </p:cNvPr>
          <p:cNvSpPr txBox="1">
            <a:spLocks/>
          </p:cNvSpPr>
          <p:nvPr/>
        </p:nvSpPr>
        <p:spPr>
          <a:xfrm>
            <a:off x="893230" y="4930278"/>
            <a:ext cx="3143931"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Performance Evaluation</a:t>
            </a:r>
          </a:p>
        </p:txBody>
      </p:sp>
      <p:sp>
        <p:nvSpPr>
          <p:cNvPr id="71" name="Text Placeholder 40">
            <a:extLst>
              <a:ext uri="{FF2B5EF4-FFF2-40B4-BE49-F238E27FC236}">
                <a16:creationId xmlns:a16="http://schemas.microsoft.com/office/drawing/2014/main" id="{055B4CF4-F979-1448-C5B7-4098339B5CA5}"/>
              </a:ext>
            </a:extLst>
          </p:cNvPr>
          <p:cNvSpPr txBox="1">
            <a:spLocks/>
          </p:cNvSpPr>
          <p:nvPr/>
        </p:nvSpPr>
        <p:spPr>
          <a:xfrm>
            <a:off x="893231" y="5185443"/>
            <a:ext cx="2806280" cy="1148945"/>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trained model is evaluated based on certain parameters</a:t>
            </a:r>
          </a:p>
        </p:txBody>
      </p:sp>
      <p:sp>
        <p:nvSpPr>
          <p:cNvPr id="72" name="Text Placeholder 41">
            <a:extLst>
              <a:ext uri="{FF2B5EF4-FFF2-40B4-BE49-F238E27FC236}">
                <a16:creationId xmlns:a16="http://schemas.microsoft.com/office/drawing/2014/main" id="{62430092-99FD-2FD5-F21D-4B1A82A72731}"/>
              </a:ext>
            </a:extLst>
          </p:cNvPr>
          <p:cNvSpPr txBox="1">
            <a:spLocks/>
          </p:cNvSpPr>
          <p:nvPr/>
        </p:nvSpPr>
        <p:spPr>
          <a:xfrm>
            <a:off x="4442240" y="4913326"/>
            <a:ext cx="2806280"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Model Training</a:t>
            </a:r>
          </a:p>
        </p:txBody>
      </p:sp>
      <p:sp>
        <p:nvSpPr>
          <p:cNvPr id="73" name="Text Placeholder 42">
            <a:extLst>
              <a:ext uri="{FF2B5EF4-FFF2-40B4-BE49-F238E27FC236}">
                <a16:creationId xmlns:a16="http://schemas.microsoft.com/office/drawing/2014/main" id="{B228E5F8-9AC1-8A44-A0ED-C0DCAE3A7618}"/>
              </a:ext>
            </a:extLst>
          </p:cNvPr>
          <p:cNvSpPr txBox="1">
            <a:spLocks/>
          </p:cNvSpPr>
          <p:nvPr/>
        </p:nvSpPr>
        <p:spPr>
          <a:xfrm>
            <a:off x="4462761" y="5185443"/>
            <a:ext cx="2806280" cy="1148945"/>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Model is trained based on the method used.</a:t>
            </a:r>
          </a:p>
        </p:txBody>
      </p:sp>
      <p:sp>
        <p:nvSpPr>
          <p:cNvPr id="74" name="Text Placeholder 43">
            <a:extLst>
              <a:ext uri="{FF2B5EF4-FFF2-40B4-BE49-F238E27FC236}">
                <a16:creationId xmlns:a16="http://schemas.microsoft.com/office/drawing/2014/main" id="{AC9631D4-A477-2325-AEF4-D5186471DAC6}"/>
              </a:ext>
            </a:extLst>
          </p:cNvPr>
          <p:cNvSpPr txBox="1">
            <a:spLocks/>
          </p:cNvSpPr>
          <p:nvPr/>
        </p:nvSpPr>
        <p:spPr>
          <a:xfrm>
            <a:off x="7991249" y="4913326"/>
            <a:ext cx="2692240" cy="36512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1600" kern="1200" cap="none"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Data Preprocessing</a:t>
            </a:r>
          </a:p>
        </p:txBody>
      </p:sp>
      <p:sp>
        <p:nvSpPr>
          <p:cNvPr id="75" name="Text Placeholder 44">
            <a:extLst>
              <a:ext uri="{FF2B5EF4-FFF2-40B4-BE49-F238E27FC236}">
                <a16:creationId xmlns:a16="http://schemas.microsoft.com/office/drawing/2014/main" id="{52D7B81C-4064-56FF-2DD8-8EEEF2309E6E}"/>
              </a:ext>
            </a:extLst>
          </p:cNvPr>
          <p:cNvSpPr txBox="1">
            <a:spLocks/>
          </p:cNvSpPr>
          <p:nvPr/>
        </p:nvSpPr>
        <p:spPr>
          <a:xfrm>
            <a:off x="7991249" y="5185443"/>
            <a:ext cx="2692240" cy="1148945"/>
          </a:xfrm>
          <a:prstGeom prst="rect">
            <a:avLst/>
          </a:prstGeom>
        </p:spPr>
        <p:txBody>
          <a:bodyPr/>
          <a:lstStyle>
            <a:lvl1pPr marL="0" indent="0" algn="ctr" defTabSz="914400" rtl="0" eaLnBrk="1" latinLnBrk="0" hangingPunct="1">
              <a:lnSpc>
                <a:spcPct val="150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is processed to make it suitable for training.</a:t>
            </a:r>
          </a:p>
        </p:txBody>
      </p:sp>
      <p:cxnSp>
        <p:nvCxnSpPr>
          <p:cNvPr id="76" name="Straight Connector 75">
            <a:extLst>
              <a:ext uri="{FF2B5EF4-FFF2-40B4-BE49-F238E27FC236}">
                <a16:creationId xmlns:a16="http://schemas.microsoft.com/office/drawing/2014/main" id="{BCAD0B9E-C5EE-AD52-A5FF-499687ECCDF8}"/>
              </a:ext>
              <a:ext uri="{C183D7F6-B498-43B3-948B-1728B52AA6E4}">
                <adec:decorative xmlns:adec="http://schemas.microsoft.com/office/drawing/2017/decorative" val="1"/>
              </a:ext>
            </a:extLst>
          </p:cNvPr>
          <p:cNvCxnSpPr>
            <a:cxnSpLocks/>
          </p:cNvCxnSpPr>
          <p:nvPr/>
        </p:nvCxnSpPr>
        <p:spPr>
          <a:xfrm>
            <a:off x="2595945" y="4274992"/>
            <a:ext cx="659007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C758591A-7330-125B-01CC-2C78735BBE6B}"/>
              </a:ext>
              <a:ext uri="{C183D7F6-B498-43B3-948B-1728B52AA6E4}">
                <adec:decorative xmlns:adec="http://schemas.microsoft.com/office/drawing/2017/decorative" val="1"/>
              </a:ext>
            </a:extLst>
          </p:cNvPr>
          <p:cNvSpPr/>
          <p:nvPr/>
        </p:nvSpPr>
        <p:spPr>
          <a:xfrm>
            <a:off x="1823532" y="3810780"/>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2104A3A4-79B7-7A76-F459-2F9AE009A3A6}"/>
              </a:ext>
              <a:ext uri="{C183D7F6-B498-43B3-948B-1728B52AA6E4}">
                <adec:decorative xmlns:adec="http://schemas.microsoft.com/office/drawing/2017/decorative" val="1"/>
              </a:ext>
            </a:extLst>
          </p:cNvPr>
          <p:cNvSpPr/>
          <p:nvPr/>
        </p:nvSpPr>
        <p:spPr>
          <a:xfrm>
            <a:off x="5418143" y="3810780"/>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FC4047AD-DFCA-AC89-D359-5ED2C3DEF33D}"/>
              </a:ext>
              <a:ext uri="{C183D7F6-B498-43B3-948B-1728B52AA6E4}">
                <adec:decorative xmlns:adec="http://schemas.microsoft.com/office/drawing/2017/decorative" val="1"/>
              </a:ext>
            </a:extLst>
          </p:cNvPr>
          <p:cNvSpPr/>
          <p:nvPr/>
        </p:nvSpPr>
        <p:spPr>
          <a:xfrm>
            <a:off x="8885051" y="3810780"/>
            <a:ext cx="945678" cy="945678"/>
          </a:xfrm>
          <a:prstGeom prst="ellipse">
            <a:avLst/>
          </a:prstGeom>
          <a:solidFill>
            <a:schemeClr val="accent1"/>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4" name="Graphic 83" descr="Priorities with solid fill">
            <a:extLst>
              <a:ext uri="{FF2B5EF4-FFF2-40B4-BE49-F238E27FC236}">
                <a16:creationId xmlns:a16="http://schemas.microsoft.com/office/drawing/2014/main" id="{FD8674A5-BF11-60AF-61A8-B164482141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0136" y="1494663"/>
            <a:ext cx="656678" cy="656678"/>
          </a:xfrm>
          <a:prstGeom prst="rect">
            <a:avLst/>
          </a:prstGeom>
        </p:spPr>
      </p:pic>
      <p:pic>
        <p:nvPicPr>
          <p:cNvPr id="126" name="Graphic 125" descr="Rating Star with solid fill">
            <a:extLst>
              <a:ext uri="{FF2B5EF4-FFF2-40B4-BE49-F238E27FC236}">
                <a16:creationId xmlns:a16="http://schemas.microsoft.com/office/drawing/2014/main" id="{9F97FD33-9015-69AB-DD24-8E63AC5607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92464" y="3939315"/>
            <a:ext cx="607813" cy="646991"/>
          </a:xfrm>
          <a:prstGeom prst="rect">
            <a:avLst/>
          </a:prstGeom>
        </p:spPr>
      </p:pic>
      <p:pic>
        <p:nvPicPr>
          <p:cNvPr id="127" name="Graphic 126" descr="Gears with solid fill">
            <a:extLst>
              <a:ext uri="{FF2B5EF4-FFF2-40B4-BE49-F238E27FC236}">
                <a16:creationId xmlns:a16="http://schemas.microsoft.com/office/drawing/2014/main" id="{A71E5D54-3DEA-6F96-FACA-3E0E0A4649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94177" y="3944134"/>
            <a:ext cx="760180" cy="691262"/>
          </a:xfrm>
          <a:prstGeom prst="rect">
            <a:avLst/>
          </a:prstGeom>
        </p:spPr>
      </p:pic>
      <p:pic>
        <p:nvPicPr>
          <p:cNvPr id="128" name="Graphic 127" descr="Table with solid fill">
            <a:extLst>
              <a:ext uri="{FF2B5EF4-FFF2-40B4-BE49-F238E27FC236}">
                <a16:creationId xmlns:a16="http://schemas.microsoft.com/office/drawing/2014/main" id="{5A502B03-3B7F-2A8E-4E5D-5F6D0C107D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0394" y="1388941"/>
            <a:ext cx="669972" cy="829843"/>
          </a:xfrm>
          <a:prstGeom prst="rect">
            <a:avLst/>
          </a:prstGeom>
        </p:spPr>
      </p:pic>
      <p:grpSp>
        <p:nvGrpSpPr>
          <p:cNvPr id="131" name="Group 130">
            <a:extLst>
              <a:ext uri="{FF2B5EF4-FFF2-40B4-BE49-F238E27FC236}">
                <a16:creationId xmlns:a16="http://schemas.microsoft.com/office/drawing/2014/main" id="{619BE719-1EDD-0CB0-F163-31E37D83CAC4}"/>
              </a:ext>
            </a:extLst>
          </p:cNvPr>
          <p:cNvGrpSpPr/>
          <p:nvPr/>
        </p:nvGrpSpPr>
        <p:grpSpPr>
          <a:xfrm>
            <a:off x="8997065" y="3921005"/>
            <a:ext cx="680607" cy="725228"/>
            <a:chOff x="10006576" y="1247612"/>
            <a:chExt cx="1586827" cy="1806486"/>
          </a:xfrm>
        </p:grpSpPr>
        <p:pic>
          <p:nvPicPr>
            <p:cNvPr id="82" name="Graphic 81">
              <a:extLst>
                <a:ext uri="{FF2B5EF4-FFF2-40B4-BE49-F238E27FC236}">
                  <a16:creationId xmlns:a16="http://schemas.microsoft.com/office/drawing/2014/main" id="{D6F764E1-66AD-2792-6391-0AA085C35923}"/>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8899936">
              <a:off x="10006576" y="1605578"/>
              <a:ext cx="599148" cy="599148"/>
            </a:xfrm>
            <a:prstGeom prst="rect">
              <a:avLst/>
            </a:prstGeom>
          </p:spPr>
        </p:pic>
        <p:pic>
          <p:nvPicPr>
            <p:cNvPr id="129" name="Graphic 128" descr="Database outline">
              <a:extLst>
                <a:ext uri="{FF2B5EF4-FFF2-40B4-BE49-F238E27FC236}">
                  <a16:creationId xmlns:a16="http://schemas.microsoft.com/office/drawing/2014/main" id="{D83FD696-9AD9-FB1D-9B26-D151AE6404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34941" y="1247612"/>
              <a:ext cx="1458462" cy="1806486"/>
            </a:xfrm>
            <a:prstGeom prst="rect">
              <a:avLst/>
            </a:prstGeom>
          </p:spPr>
        </p:pic>
      </p:grpSp>
      <p:pic>
        <p:nvPicPr>
          <p:cNvPr id="130" name="Graphic 129" descr="Clipboard Mixed with solid fill">
            <a:extLst>
              <a:ext uri="{FF2B5EF4-FFF2-40B4-BE49-F238E27FC236}">
                <a16:creationId xmlns:a16="http://schemas.microsoft.com/office/drawing/2014/main" id="{80F8509A-B949-7634-8630-19469FC259A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74701" y="1395213"/>
            <a:ext cx="614753" cy="761448"/>
          </a:xfrm>
          <a:prstGeom prst="rect">
            <a:avLst/>
          </a:prstGeom>
        </p:spPr>
      </p:pic>
      <p:cxnSp>
        <p:nvCxnSpPr>
          <p:cNvPr id="132" name="Straight Connector 131">
            <a:extLst>
              <a:ext uri="{FF2B5EF4-FFF2-40B4-BE49-F238E27FC236}">
                <a16:creationId xmlns:a16="http://schemas.microsoft.com/office/drawing/2014/main" id="{A27FF9E4-49E2-4F88-9CF6-0B05B01FDEA7}"/>
              </a:ext>
              <a:ext uri="{C183D7F6-B498-43B3-948B-1728B52AA6E4}">
                <adec:decorative xmlns:adec="http://schemas.microsoft.com/office/drawing/2017/decorative" val="1"/>
              </a:ext>
            </a:extLst>
          </p:cNvPr>
          <p:cNvCxnSpPr>
            <a:cxnSpLocks/>
          </p:cNvCxnSpPr>
          <p:nvPr/>
        </p:nvCxnSpPr>
        <p:spPr>
          <a:xfrm>
            <a:off x="9830729" y="4274992"/>
            <a:ext cx="109527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9A60CF9-247B-61E8-9163-26E0D8F80C28}"/>
              </a:ext>
              <a:ext uri="{C183D7F6-B498-43B3-948B-1728B52AA6E4}">
                <adec:decorative xmlns:adec="http://schemas.microsoft.com/office/drawing/2017/decorative" val="1"/>
              </a:ext>
            </a:extLst>
          </p:cNvPr>
          <p:cNvCxnSpPr>
            <a:cxnSpLocks/>
          </p:cNvCxnSpPr>
          <p:nvPr/>
        </p:nvCxnSpPr>
        <p:spPr>
          <a:xfrm>
            <a:off x="9830729" y="1808877"/>
            <a:ext cx="109527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C2FAFE1-4DA7-7855-DA5F-2C9B5FDB3DBF}"/>
              </a:ext>
              <a:ext uri="{C183D7F6-B498-43B3-948B-1728B52AA6E4}">
                <adec:decorative xmlns:adec="http://schemas.microsoft.com/office/drawing/2017/decorative" val="1"/>
              </a:ext>
            </a:extLst>
          </p:cNvPr>
          <p:cNvCxnSpPr>
            <a:cxnSpLocks/>
          </p:cNvCxnSpPr>
          <p:nvPr/>
        </p:nvCxnSpPr>
        <p:spPr>
          <a:xfrm>
            <a:off x="10926007" y="1803863"/>
            <a:ext cx="0" cy="247112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0226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BF0E241-F37F-7214-B5A0-5F0B851B1376}"/>
              </a:ext>
            </a:extLst>
          </p:cNvPr>
          <p:cNvSpPr>
            <a:spLocks noGrp="1"/>
          </p:cNvSpPr>
          <p:nvPr>
            <p:ph type="title"/>
          </p:nvPr>
        </p:nvSpPr>
        <p:spPr/>
        <p:txBody>
          <a:bodyPr/>
          <a:lstStyle/>
          <a:p>
            <a:r>
              <a:rPr lang="en-US" sz="2000" dirty="0"/>
              <a:t>Data collection and preprocessing</a:t>
            </a:r>
            <a:endParaRPr lang="en-IN" sz="2000" dirty="0"/>
          </a:p>
        </p:txBody>
      </p:sp>
      <p:sp>
        <p:nvSpPr>
          <p:cNvPr id="23" name="Content Placeholder 22">
            <a:extLst>
              <a:ext uri="{FF2B5EF4-FFF2-40B4-BE49-F238E27FC236}">
                <a16:creationId xmlns:a16="http://schemas.microsoft.com/office/drawing/2014/main" id="{78367268-AEDC-804A-6B76-6F84CA303B1E}"/>
              </a:ext>
            </a:extLst>
          </p:cNvPr>
          <p:cNvSpPr>
            <a:spLocks noGrp="1"/>
          </p:cNvSpPr>
          <p:nvPr>
            <p:ph sz="quarter" idx="10"/>
          </p:nvPr>
        </p:nvSpPr>
        <p:spPr>
          <a:xfrm>
            <a:off x="693738" y="1128714"/>
            <a:ext cx="7440971" cy="1890532"/>
          </a:xfrm>
        </p:spPr>
        <p:txBody>
          <a:bodyPr/>
          <a:lstStyle/>
          <a:p>
            <a:r>
              <a:rPr lang="en-US" sz="1500" dirty="0"/>
              <a:t>Dataset was collected from r/SuicideWatch, r/depression and r/teenagers subreddits on Reddit. It was obtained from Kaggle.com. </a:t>
            </a:r>
          </a:p>
          <a:p>
            <a:r>
              <a:rPr lang="en-US" sz="1500" dirty="0"/>
              <a:t>Special characters, emojis, numbers and any objects than the alphabets were removed.</a:t>
            </a:r>
          </a:p>
          <a:p>
            <a:r>
              <a:rPr lang="en-US" sz="1500" dirty="0"/>
              <a:t> </a:t>
            </a:r>
            <a:r>
              <a:rPr lang="en-US" sz="1500" i="1" dirty="0"/>
              <a:t>Lemmatization</a:t>
            </a:r>
            <a:r>
              <a:rPr lang="en-US" sz="1500" dirty="0"/>
              <a:t> (converting words into their roots), </a:t>
            </a:r>
            <a:r>
              <a:rPr lang="en-US" sz="1500" i="1" dirty="0"/>
              <a:t>Tokenization</a:t>
            </a:r>
            <a:r>
              <a:rPr lang="en-US" sz="1500" dirty="0"/>
              <a:t> (breaking text into smaller chunks for better processing) and </a:t>
            </a:r>
            <a:r>
              <a:rPr lang="en-US" sz="1500" i="1" dirty="0"/>
              <a:t>Vectorization</a:t>
            </a:r>
            <a:r>
              <a:rPr lang="en-US" sz="1500" dirty="0"/>
              <a:t>  (converting words or tokens into machine readable form) were done to the preprocessed dataset.</a:t>
            </a:r>
          </a:p>
          <a:p>
            <a:r>
              <a:rPr lang="en-US" sz="1500" dirty="0"/>
              <a:t>The processed data was then split in 80-20 parts for training and testing, respectively.</a:t>
            </a:r>
          </a:p>
          <a:p>
            <a:pPr marL="0" indent="0">
              <a:buNone/>
            </a:pPr>
            <a:endParaRPr lang="en-IN" sz="1500" dirty="0"/>
          </a:p>
        </p:txBody>
      </p:sp>
      <p:sp>
        <p:nvSpPr>
          <p:cNvPr id="24" name="Title 21">
            <a:extLst>
              <a:ext uri="{FF2B5EF4-FFF2-40B4-BE49-F238E27FC236}">
                <a16:creationId xmlns:a16="http://schemas.microsoft.com/office/drawing/2014/main" id="{882CA84B-5A04-7820-E035-5BCF55998698}"/>
              </a:ext>
            </a:extLst>
          </p:cNvPr>
          <p:cNvSpPr txBox="1">
            <a:spLocks/>
          </p:cNvSpPr>
          <p:nvPr/>
        </p:nvSpPr>
        <p:spPr>
          <a:xfrm>
            <a:off x="692949" y="3349280"/>
            <a:ext cx="6922876" cy="687834"/>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bg1"/>
                </a:solidFill>
                <a:latin typeface="+mj-lt"/>
                <a:ea typeface="+mj-ea"/>
                <a:cs typeface="+mj-cs"/>
              </a:defRPr>
            </a:lvl1pPr>
          </a:lstStyle>
          <a:p>
            <a:r>
              <a:rPr lang="en-US" sz="2000" dirty="0"/>
              <a:t>Model training and testing</a:t>
            </a:r>
            <a:endParaRPr lang="en-IN" sz="2000" dirty="0"/>
          </a:p>
        </p:txBody>
      </p:sp>
      <p:sp>
        <p:nvSpPr>
          <p:cNvPr id="26" name="Content Placeholder 22">
            <a:extLst>
              <a:ext uri="{FF2B5EF4-FFF2-40B4-BE49-F238E27FC236}">
                <a16:creationId xmlns:a16="http://schemas.microsoft.com/office/drawing/2014/main" id="{F3CD7149-81C1-BBB7-57C2-C108D5201842}"/>
              </a:ext>
            </a:extLst>
          </p:cNvPr>
          <p:cNvSpPr txBox="1">
            <a:spLocks/>
          </p:cNvSpPr>
          <p:nvPr/>
        </p:nvSpPr>
        <p:spPr>
          <a:xfrm>
            <a:off x="693738" y="3946677"/>
            <a:ext cx="7440971" cy="18905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Logistic Regression method was used because of its simplicity and efficiency to work well on medium-size datasets.</a:t>
            </a:r>
          </a:p>
          <a:p>
            <a:r>
              <a:rPr lang="en-US" sz="1500" dirty="0"/>
              <a:t>The model was trained on 80% of dataset and saved for future accessibility and implementation.</a:t>
            </a:r>
          </a:p>
          <a:p>
            <a:r>
              <a:rPr lang="en-US" sz="1500" dirty="0"/>
              <a:t>After training it was tested on rest of the 20% dataset. The predicted output was then evaluated based on accuracy, precision and other classifications.</a:t>
            </a:r>
            <a:endParaRPr lang="en-IN" sz="1500" dirty="0"/>
          </a:p>
        </p:txBody>
      </p:sp>
    </p:spTree>
    <p:extLst>
      <p:ext uri="{BB962C8B-B14F-4D97-AF65-F5344CB8AC3E}">
        <p14:creationId xmlns:p14="http://schemas.microsoft.com/office/powerpoint/2010/main" val="1062031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a:extLst>
              <a:ext uri="{FF2B5EF4-FFF2-40B4-BE49-F238E27FC236}">
                <a16:creationId xmlns:a16="http://schemas.microsoft.com/office/drawing/2014/main" id="{8ABCBBC9-D2F7-48B4-9184-C97F038376BF}"/>
              </a:ext>
            </a:extLst>
          </p:cNvPr>
          <p:cNvSpPr>
            <a:spLocks noGrp="1"/>
          </p:cNvSpPr>
          <p:nvPr>
            <p:ph type="title"/>
          </p:nvPr>
        </p:nvSpPr>
        <p:spPr>
          <a:xfrm>
            <a:off x="2434082" y="1801740"/>
            <a:ext cx="7323836" cy="743753"/>
          </a:xfrm>
        </p:spPr>
        <p:txBody>
          <a:bodyPr/>
          <a:lstStyle/>
          <a:p>
            <a:r>
              <a:rPr lang="en-US" dirty="0"/>
              <a:t>Results and discussion</a:t>
            </a:r>
          </a:p>
        </p:txBody>
      </p:sp>
      <p:sp>
        <p:nvSpPr>
          <p:cNvPr id="48" name="Text Placeholder 47">
            <a:extLst>
              <a:ext uri="{FF2B5EF4-FFF2-40B4-BE49-F238E27FC236}">
                <a16:creationId xmlns:a16="http://schemas.microsoft.com/office/drawing/2014/main" id="{341596F3-38C6-448D-A0C5-24A7126792CA}"/>
              </a:ext>
            </a:extLst>
          </p:cNvPr>
          <p:cNvSpPr>
            <a:spLocks noGrp="1"/>
          </p:cNvSpPr>
          <p:nvPr>
            <p:ph type="body" sz="quarter" idx="19"/>
          </p:nvPr>
        </p:nvSpPr>
        <p:spPr>
          <a:xfrm>
            <a:off x="1469369" y="2838663"/>
            <a:ext cx="4172533" cy="274650"/>
          </a:xfrm>
        </p:spPr>
        <p:txBody>
          <a:bodyPr/>
          <a:lstStyle/>
          <a:p>
            <a:r>
              <a:rPr lang="en-US" dirty="0"/>
              <a:t>Accuracy </a:t>
            </a:r>
          </a:p>
        </p:txBody>
      </p:sp>
      <p:sp>
        <p:nvSpPr>
          <p:cNvPr id="39" name="Text Placeholder 38">
            <a:extLst>
              <a:ext uri="{FF2B5EF4-FFF2-40B4-BE49-F238E27FC236}">
                <a16:creationId xmlns:a16="http://schemas.microsoft.com/office/drawing/2014/main" id="{17B27968-7017-4680-8585-A31AFCFC0A6B}"/>
              </a:ext>
            </a:extLst>
          </p:cNvPr>
          <p:cNvSpPr>
            <a:spLocks noGrp="1"/>
          </p:cNvSpPr>
          <p:nvPr>
            <p:ph type="body" sz="quarter" idx="20"/>
          </p:nvPr>
        </p:nvSpPr>
        <p:spPr>
          <a:xfrm>
            <a:off x="1469369" y="3164804"/>
            <a:ext cx="4172533" cy="886070"/>
          </a:xfrm>
        </p:spPr>
        <p:txBody>
          <a:bodyPr/>
          <a:lstStyle/>
          <a:p>
            <a:r>
              <a:rPr lang="en-US" dirty="0"/>
              <a:t>The overall accuracy of the model tested on dataset of 40k+ entries was </a:t>
            </a:r>
            <a:r>
              <a:rPr lang="en-US" b="1" i="1" dirty="0"/>
              <a:t>93.01%</a:t>
            </a:r>
            <a:r>
              <a:rPr lang="en-US" b="1" dirty="0"/>
              <a:t>.</a:t>
            </a:r>
          </a:p>
        </p:txBody>
      </p:sp>
      <p:sp>
        <p:nvSpPr>
          <p:cNvPr id="59" name="Text Placeholder 58">
            <a:extLst>
              <a:ext uri="{FF2B5EF4-FFF2-40B4-BE49-F238E27FC236}">
                <a16:creationId xmlns:a16="http://schemas.microsoft.com/office/drawing/2014/main" id="{4CF89924-6561-4076-8640-DB03DB6B7D2B}"/>
              </a:ext>
            </a:extLst>
          </p:cNvPr>
          <p:cNvSpPr>
            <a:spLocks noGrp="1"/>
          </p:cNvSpPr>
          <p:nvPr>
            <p:ph type="body" sz="quarter" idx="21"/>
          </p:nvPr>
        </p:nvSpPr>
        <p:spPr>
          <a:xfrm>
            <a:off x="1469369" y="4214816"/>
            <a:ext cx="4172533" cy="274650"/>
          </a:xfrm>
        </p:spPr>
        <p:txBody>
          <a:bodyPr/>
          <a:lstStyle/>
          <a:p>
            <a:r>
              <a:rPr lang="en-US" dirty="0"/>
              <a:t>Precision</a:t>
            </a:r>
          </a:p>
        </p:txBody>
      </p:sp>
      <p:sp>
        <p:nvSpPr>
          <p:cNvPr id="50" name="Text Placeholder 49">
            <a:extLst>
              <a:ext uri="{FF2B5EF4-FFF2-40B4-BE49-F238E27FC236}">
                <a16:creationId xmlns:a16="http://schemas.microsoft.com/office/drawing/2014/main" id="{20CCA77E-34EA-4061-ABAB-6C8BBBAD5E9E}"/>
              </a:ext>
            </a:extLst>
          </p:cNvPr>
          <p:cNvSpPr>
            <a:spLocks noGrp="1"/>
          </p:cNvSpPr>
          <p:nvPr>
            <p:ph type="body" sz="quarter" idx="22"/>
          </p:nvPr>
        </p:nvSpPr>
        <p:spPr>
          <a:xfrm>
            <a:off x="1469369" y="4684382"/>
            <a:ext cx="4172533" cy="696289"/>
          </a:xfrm>
        </p:spPr>
        <p:txBody>
          <a:bodyPr/>
          <a:lstStyle/>
          <a:p>
            <a:r>
              <a:rPr lang="en-US" dirty="0"/>
              <a:t>The precision of the tested model turned out to be </a:t>
            </a:r>
            <a:r>
              <a:rPr lang="en-US" b="1" i="1" dirty="0"/>
              <a:t>93%</a:t>
            </a:r>
            <a:r>
              <a:rPr lang="en-US" i="1" dirty="0"/>
              <a:t> on average</a:t>
            </a:r>
            <a:r>
              <a:rPr lang="en-US" dirty="0"/>
              <a:t>.</a:t>
            </a:r>
          </a:p>
        </p:txBody>
      </p:sp>
      <p:sp>
        <p:nvSpPr>
          <p:cNvPr id="2" name="Text Placeholder 58">
            <a:extLst>
              <a:ext uri="{FF2B5EF4-FFF2-40B4-BE49-F238E27FC236}">
                <a16:creationId xmlns:a16="http://schemas.microsoft.com/office/drawing/2014/main" id="{75B1255A-3C91-9D7F-241C-C56D728E45DE}"/>
              </a:ext>
            </a:extLst>
          </p:cNvPr>
          <p:cNvSpPr txBox="1">
            <a:spLocks/>
          </p:cNvSpPr>
          <p:nvPr/>
        </p:nvSpPr>
        <p:spPr>
          <a:xfrm>
            <a:off x="6672448" y="4214816"/>
            <a:ext cx="4172533" cy="2746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Recall</a:t>
            </a:r>
          </a:p>
          <a:p>
            <a:endParaRPr lang="en-US" dirty="0"/>
          </a:p>
        </p:txBody>
      </p:sp>
      <p:sp>
        <p:nvSpPr>
          <p:cNvPr id="3" name="Text Placeholder 49">
            <a:extLst>
              <a:ext uri="{FF2B5EF4-FFF2-40B4-BE49-F238E27FC236}">
                <a16:creationId xmlns:a16="http://schemas.microsoft.com/office/drawing/2014/main" id="{7451E064-4AEF-A3D5-68F2-24AE114C1619}"/>
              </a:ext>
            </a:extLst>
          </p:cNvPr>
          <p:cNvSpPr txBox="1">
            <a:spLocks/>
          </p:cNvSpPr>
          <p:nvPr/>
        </p:nvSpPr>
        <p:spPr>
          <a:xfrm>
            <a:off x="6672448" y="4684381"/>
            <a:ext cx="4172533" cy="696289"/>
          </a:xfrm>
          <a:prstGeom prst="rect">
            <a:avLst/>
          </a:prstGeom>
        </p:spPr>
        <p:txBody>
          <a:bodyPr/>
          <a:lstStyle>
            <a:lvl1pPr marL="0" indent="0" algn="l" defTabSz="914400" rtl="0" eaLnBrk="1" latinLnBrk="0" hangingPunct="1">
              <a:lnSpc>
                <a:spcPct val="150000"/>
              </a:lnSpc>
              <a:spcBef>
                <a:spcPts val="0"/>
              </a:spcBef>
              <a:spcAft>
                <a:spcPts val="1200"/>
              </a:spcAft>
              <a:buClr>
                <a:schemeClr val="accent6"/>
              </a:buClr>
              <a:buFont typeface="Courier New" panose="02070309020205020404" pitchFamily="49"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true positive rate or Recall for the model was turned out to be </a:t>
            </a:r>
            <a:r>
              <a:rPr lang="en-US" b="1" i="1" dirty="0"/>
              <a:t>93% </a:t>
            </a:r>
            <a:r>
              <a:rPr lang="en-US" dirty="0"/>
              <a:t>on average.</a:t>
            </a:r>
          </a:p>
        </p:txBody>
      </p:sp>
      <p:sp>
        <p:nvSpPr>
          <p:cNvPr id="4" name="Text Placeholder 58">
            <a:extLst>
              <a:ext uri="{FF2B5EF4-FFF2-40B4-BE49-F238E27FC236}">
                <a16:creationId xmlns:a16="http://schemas.microsoft.com/office/drawing/2014/main" id="{1E2E11AB-FC8E-874F-34B6-F55C04435F9C}"/>
              </a:ext>
            </a:extLst>
          </p:cNvPr>
          <p:cNvSpPr txBox="1">
            <a:spLocks/>
          </p:cNvSpPr>
          <p:nvPr/>
        </p:nvSpPr>
        <p:spPr>
          <a:xfrm>
            <a:off x="6672448" y="2838663"/>
            <a:ext cx="4172533" cy="27465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6"/>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F1 score</a:t>
            </a:r>
          </a:p>
        </p:txBody>
      </p:sp>
      <p:sp>
        <p:nvSpPr>
          <p:cNvPr id="5" name="Text Placeholder 49">
            <a:extLst>
              <a:ext uri="{FF2B5EF4-FFF2-40B4-BE49-F238E27FC236}">
                <a16:creationId xmlns:a16="http://schemas.microsoft.com/office/drawing/2014/main" id="{C90ACFA0-6FE4-FA44-D9DE-7A9B9B9E6F7C}"/>
              </a:ext>
            </a:extLst>
          </p:cNvPr>
          <p:cNvSpPr txBox="1">
            <a:spLocks/>
          </p:cNvSpPr>
          <p:nvPr/>
        </p:nvSpPr>
        <p:spPr>
          <a:xfrm>
            <a:off x="6672448" y="3172304"/>
            <a:ext cx="4172533" cy="696289"/>
          </a:xfrm>
          <a:prstGeom prst="rect">
            <a:avLst/>
          </a:prstGeom>
        </p:spPr>
        <p:txBody>
          <a:bodyPr/>
          <a:lstStyle>
            <a:lvl1pPr marL="0" indent="0" algn="l" defTabSz="914400" rtl="0" eaLnBrk="1" latinLnBrk="0" hangingPunct="1">
              <a:lnSpc>
                <a:spcPct val="150000"/>
              </a:lnSpc>
              <a:spcBef>
                <a:spcPts val="0"/>
              </a:spcBef>
              <a:spcAft>
                <a:spcPts val="1200"/>
              </a:spcAft>
              <a:buClr>
                <a:schemeClr val="accent6"/>
              </a:buClr>
              <a:buFont typeface="Courier New" panose="02070309020205020404" pitchFamily="49"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harmonic mean of precision and recall, or F1 Score turned out to be </a:t>
            </a:r>
            <a:r>
              <a:rPr lang="en-US" b="1" i="1" dirty="0"/>
              <a:t>93</a:t>
            </a:r>
            <a:r>
              <a:rPr lang="en-US" dirty="0"/>
              <a:t>.</a:t>
            </a:r>
          </a:p>
        </p:txBody>
      </p:sp>
    </p:spTree>
    <p:extLst>
      <p:ext uri="{BB962C8B-B14F-4D97-AF65-F5344CB8AC3E}">
        <p14:creationId xmlns:p14="http://schemas.microsoft.com/office/powerpoint/2010/main" val="4086334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E3DF2A7F-DBF3-ED7B-A3B5-F87497B26CBF}"/>
              </a:ext>
            </a:extLst>
          </p:cNvPr>
          <p:cNvSpPr>
            <a:spLocks noGrp="1"/>
          </p:cNvSpPr>
          <p:nvPr>
            <p:ph type="title"/>
          </p:nvPr>
        </p:nvSpPr>
        <p:spPr>
          <a:xfrm>
            <a:off x="4140984" y="1294038"/>
            <a:ext cx="4701091" cy="885068"/>
          </a:xfrm>
        </p:spPr>
        <p:txBody>
          <a:bodyPr/>
          <a:lstStyle/>
          <a:p>
            <a:r>
              <a:rPr lang="en-US" sz="2300" dirty="0"/>
              <a:t>Evaluation and classification report</a:t>
            </a:r>
            <a:endParaRPr lang="en-IN" sz="2300" dirty="0"/>
          </a:p>
        </p:txBody>
      </p:sp>
      <p:pic>
        <p:nvPicPr>
          <p:cNvPr id="29" name="Picture 28">
            <a:extLst>
              <a:ext uri="{FF2B5EF4-FFF2-40B4-BE49-F238E27FC236}">
                <a16:creationId xmlns:a16="http://schemas.microsoft.com/office/drawing/2014/main" id="{EB44F3EC-5783-FE38-28C1-8AD00F832A3C}"/>
              </a:ext>
            </a:extLst>
          </p:cNvPr>
          <p:cNvPicPr>
            <a:picLocks noChangeAspect="1"/>
          </p:cNvPicPr>
          <p:nvPr/>
        </p:nvPicPr>
        <p:blipFill>
          <a:blip r:embed="rId2"/>
          <a:stretch>
            <a:fillRect/>
          </a:stretch>
        </p:blipFill>
        <p:spPr>
          <a:xfrm>
            <a:off x="300894" y="2179106"/>
            <a:ext cx="5101423" cy="4345428"/>
          </a:xfrm>
          <a:prstGeom prst="rect">
            <a:avLst/>
          </a:prstGeom>
        </p:spPr>
      </p:pic>
      <p:pic>
        <p:nvPicPr>
          <p:cNvPr id="34" name="Picture 33">
            <a:extLst>
              <a:ext uri="{FF2B5EF4-FFF2-40B4-BE49-F238E27FC236}">
                <a16:creationId xmlns:a16="http://schemas.microsoft.com/office/drawing/2014/main" id="{769E19A7-9AD0-6F75-0B77-8F8640C1788C}"/>
              </a:ext>
            </a:extLst>
          </p:cNvPr>
          <p:cNvPicPr>
            <a:picLocks noChangeAspect="1"/>
          </p:cNvPicPr>
          <p:nvPr/>
        </p:nvPicPr>
        <p:blipFill>
          <a:blip r:embed="rId3"/>
          <a:stretch>
            <a:fillRect/>
          </a:stretch>
        </p:blipFill>
        <p:spPr>
          <a:xfrm>
            <a:off x="5776825" y="2879191"/>
            <a:ext cx="5816550" cy="2333939"/>
          </a:xfrm>
          <a:prstGeom prst="rect">
            <a:avLst/>
          </a:prstGeom>
        </p:spPr>
      </p:pic>
    </p:spTree>
    <p:extLst>
      <p:ext uri="{BB962C8B-B14F-4D97-AF65-F5344CB8AC3E}">
        <p14:creationId xmlns:p14="http://schemas.microsoft.com/office/powerpoint/2010/main" val="918560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33D9AF5E-5433-5D92-FC94-C6D3D1E8B25A}"/>
              </a:ext>
            </a:extLst>
          </p:cNvPr>
          <p:cNvSpPr>
            <a:spLocks noGrp="1"/>
          </p:cNvSpPr>
          <p:nvPr>
            <p:ph type="body" sz="quarter" idx="13"/>
          </p:nvPr>
        </p:nvSpPr>
        <p:spPr>
          <a:xfrm>
            <a:off x="945706" y="618071"/>
            <a:ext cx="10300587" cy="4715834"/>
          </a:xfrm>
        </p:spPr>
        <p:txBody>
          <a:bodyPr/>
          <a:lstStyle/>
          <a:p>
            <a:pPr marL="285750" indent="-285750">
              <a:buFont typeface="Arial" panose="020B0604020202020204" pitchFamily="34" charset="0"/>
              <a:buChar char="•"/>
            </a:pPr>
            <a:r>
              <a:rPr lang="en-US" sz="1800" dirty="0"/>
              <a:t>The overall performance of the model was satisfactory, in context of the classification report and evaluation.</a:t>
            </a:r>
          </a:p>
          <a:p>
            <a:pPr marL="285750" indent="-285750">
              <a:buFont typeface="Arial" panose="020B0604020202020204" pitchFamily="34" charset="0"/>
              <a:buChar char="•"/>
            </a:pPr>
            <a:r>
              <a:rPr lang="en-US" sz="1800" dirty="0"/>
              <a:t> F1 score indicates that not many false negatives i.e., missed suicides and false positives i.e., mislabeling non-suicides cases were present. </a:t>
            </a:r>
          </a:p>
          <a:p>
            <a:pPr marL="285750" indent="-285750">
              <a:buFont typeface="Arial" panose="020B0604020202020204" pitchFamily="34" charset="0"/>
              <a:buChar char="•"/>
            </a:pPr>
            <a:r>
              <a:rPr lang="en-US" sz="1800" dirty="0"/>
              <a:t>When the model was tested with real time data, it performed well with long and detailed sentences.</a:t>
            </a:r>
          </a:p>
          <a:p>
            <a:pPr marL="285750" indent="-285750">
              <a:buFont typeface="Arial" panose="020B0604020202020204" pitchFamily="34" charset="0"/>
              <a:buChar char="•"/>
            </a:pPr>
            <a:r>
              <a:rPr lang="en-US" sz="1800" dirty="0"/>
              <a:t>However, the model messes up badly when given words like “live” or sentences like “I want to live”. </a:t>
            </a:r>
          </a:p>
          <a:p>
            <a:pPr marL="285750" indent="-285750">
              <a:buFont typeface="Arial" panose="020B0604020202020204" pitchFamily="34" charset="0"/>
              <a:buChar char="•"/>
            </a:pPr>
            <a:r>
              <a:rPr lang="en-US" sz="1800" dirty="0"/>
              <a:t>This is majorly because Logistic Regression can’t understand nuances of language and different meaning of the same words. And since some positive words like ‘live’ usually have more occurrences in suicidal posts, the model weights it more towards the suicide label.</a:t>
            </a:r>
          </a:p>
          <a:p>
            <a:pPr marL="285750" indent="-285750">
              <a:buFont typeface="Arial" panose="020B0604020202020204" pitchFamily="34" charset="0"/>
              <a:buChar char="•"/>
            </a:pPr>
            <a:r>
              <a:rPr lang="en-US" sz="1800" dirty="0"/>
              <a:t>Logistic Regression and the TF-IDF vectorizer don’t understand meanings of words and remove important words like ‘not’ during preprocessing, leading to such results.</a:t>
            </a:r>
            <a:endParaRPr lang="en-IN" sz="1800" dirty="0"/>
          </a:p>
        </p:txBody>
      </p:sp>
    </p:spTree>
    <p:extLst>
      <p:ext uri="{BB962C8B-B14F-4D97-AF65-F5344CB8AC3E}">
        <p14:creationId xmlns:p14="http://schemas.microsoft.com/office/powerpoint/2010/main" val="780726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64AA1E9-3B20-87CA-D838-D7336546CC2E}"/>
              </a:ext>
            </a:extLst>
          </p:cNvPr>
          <p:cNvSpPr>
            <a:spLocks noGrp="1"/>
          </p:cNvSpPr>
          <p:nvPr>
            <p:ph type="title"/>
          </p:nvPr>
        </p:nvSpPr>
        <p:spPr>
          <a:xfrm>
            <a:off x="692949" y="527542"/>
            <a:ext cx="6922876" cy="492302"/>
          </a:xfrm>
        </p:spPr>
        <p:txBody>
          <a:bodyPr/>
          <a:lstStyle/>
          <a:p>
            <a:r>
              <a:rPr lang="en-US" dirty="0">
                <a:solidFill>
                  <a:srgbClr val="0BE1FF"/>
                </a:solidFill>
              </a:rPr>
              <a:t>Conclusion</a:t>
            </a:r>
            <a:endParaRPr lang="en-IN" dirty="0">
              <a:solidFill>
                <a:srgbClr val="0BE1FF"/>
              </a:solidFill>
            </a:endParaRPr>
          </a:p>
        </p:txBody>
      </p:sp>
      <p:sp>
        <p:nvSpPr>
          <p:cNvPr id="12" name="Text Placeholder 11">
            <a:extLst>
              <a:ext uri="{FF2B5EF4-FFF2-40B4-BE49-F238E27FC236}">
                <a16:creationId xmlns:a16="http://schemas.microsoft.com/office/drawing/2014/main" id="{D592E7BC-8CC3-335B-8ACC-C41F01E12556}"/>
              </a:ext>
            </a:extLst>
          </p:cNvPr>
          <p:cNvSpPr>
            <a:spLocks noGrp="1"/>
          </p:cNvSpPr>
          <p:nvPr>
            <p:ph sz="quarter" idx="10"/>
          </p:nvPr>
        </p:nvSpPr>
        <p:spPr>
          <a:xfrm>
            <a:off x="693738" y="1128714"/>
            <a:ext cx="7654925" cy="2097566"/>
          </a:xfrm>
        </p:spPr>
        <p:txBody>
          <a:bodyPr/>
          <a:lstStyle/>
          <a:p>
            <a:pPr marL="285750" indent="-285750">
              <a:buFont typeface="Arial" panose="020B0604020202020204" pitchFamily="34" charset="0"/>
              <a:buChar char="•"/>
            </a:pPr>
            <a:r>
              <a:rPr lang="en-US" sz="1800" dirty="0"/>
              <a:t>As ever-increasing userbase of the internet express themselves online, it gives new opportunities to help those in need.</a:t>
            </a:r>
            <a:endParaRPr lang="en-IN" sz="1800" dirty="0"/>
          </a:p>
          <a:p>
            <a:pPr marL="285750" indent="-285750">
              <a:buFont typeface="Arial" panose="020B0604020202020204" pitchFamily="34" charset="0"/>
              <a:buChar char="•"/>
            </a:pPr>
            <a:r>
              <a:rPr lang="en-US" sz="1800" dirty="0"/>
              <a:t>The aim of the project was to make a model that could efficiently and accurately identify suicidal ideation through posts shared by users. </a:t>
            </a:r>
          </a:p>
          <a:p>
            <a:pPr marL="285750" indent="-285750">
              <a:buFont typeface="Arial" panose="020B0604020202020204" pitchFamily="34" charset="0"/>
              <a:buChar char="•"/>
            </a:pPr>
            <a:r>
              <a:rPr lang="en-US" sz="1800" dirty="0"/>
              <a:t>Evaluated scores of the model were good on paper but the model is far from being used in real time. Different methods are to be used to make the model more accurate to real time data.</a:t>
            </a:r>
          </a:p>
        </p:txBody>
      </p:sp>
      <p:sp>
        <p:nvSpPr>
          <p:cNvPr id="9" name="Footer Placeholder 8">
            <a:extLst>
              <a:ext uri="{FF2B5EF4-FFF2-40B4-BE49-F238E27FC236}">
                <a16:creationId xmlns:a16="http://schemas.microsoft.com/office/drawing/2014/main" id="{4EEEE67D-060F-CA78-4F93-D40E224B2CB7}"/>
              </a:ext>
            </a:extLst>
          </p:cNvPr>
          <p:cNvSpPr>
            <a:spLocks noGrp="1"/>
          </p:cNvSpPr>
          <p:nvPr>
            <p:ph type="ftr" sz="quarter" idx="3"/>
          </p:nvPr>
        </p:nvSpPr>
        <p:spPr/>
        <p:txBody>
          <a:bodyPr/>
          <a:lstStyle/>
          <a:p>
            <a:r>
              <a:rPr lang="en-US"/>
              <a:t>PRESENTATION TITLE</a:t>
            </a:r>
            <a:endParaRPr lang="en-US" dirty="0"/>
          </a:p>
        </p:txBody>
      </p:sp>
      <p:sp>
        <p:nvSpPr>
          <p:cNvPr id="13" name="Title 10">
            <a:extLst>
              <a:ext uri="{FF2B5EF4-FFF2-40B4-BE49-F238E27FC236}">
                <a16:creationId xmlns:a16="http://schemas.microsoft.com/office/drawing/2014/main" id="{DBB8A761-CC00-82AF-D405-1309F7ED74B5}"/>
              </a:ext>
            </a:extLst>
          </p:cNvPr>
          <p:cNvSpPr txBox="1">
            <a:spLocks/>
          </p:cNvSpPr>
          <p:nvPr/>
        </p:nvSpPr>
        <p:spPr>
          <a:xfrm>
            <a:off x="692949" y="3429000"/>
            <a:ext cx="5124189" cy="492302"/>
          </a:xfrm>
          <a:prstGeom prst="rect">
            <a:avLst/>
          </a:prstGeom>
        </p:spPr>
        <p:txBody>
          <a:bodyPr/>
          <a:lstStyle>
            <a:lvl1pPr algn="l" defTabSz="914400" rtl="0" eaLnBrk="1" latinLnBrk="0" hangingPunct="1">
              <a:lnSpc>
                <a:spcPct val="90000"/>
              </a:lnSpc>
              <a:spcBef>
                <a:spcPct val="0"/>
              </a:spcBef>
              <a:buNone/>
              <a:defRPr sz="2800" kern="1200" cap="all" spc="400" baseline="0">
                <a:solidFill>
                  <a:schemeClr val="accent6"/>
                </a:solidFill>
                <a:latin typeface="+mj-lt"/>
                <a:ea typeface="+mj-ea"/>
                <a:cs typeface="+mj-cs"/>
              </a:defRPr>
            </a:lvl1pPr>
          </a:lstStyle>
          <a:p>
            <a:r>
              <a:rPr lang="en-US" dirty="0"/>
              <a:t>future work</a:t>
            </a:r>
            <a:endParaRPr lang="en-IN" dirty="0"/>
          </a:p>
        </p:txBody>
      </p:sp>
      <p:sp>
        <p:nvSpPr>
          <p:cNvPr id="15" name="Text Placeholder 11">
            <a:extLst>
              <a:ext uri="{FF2B5EF4-FFF2-40B4-BE49-F238E27FC236}">
                <a16:creationId xmlns:a16="http://schemas.microsoft.com/office/drawing/2014/main" id="{E1E7E976-5CFE-736F-04E9-9717F9983D61}"/>
              </a:ext>
            </a:extLst>
          </p:cNvPr>
          <p:cNvSpPr txBox="1">
            <a:spLocks/>
          </p:cNvSpPr>
          <p:nvPr/>
        </p:nvSpPr>
        <p:spPr>
          <a:xfrm>
            <a:off x="846138" y="4124022"/>
            <a:ext cx="7654925" cy="20975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800" dirty="0"/>
              <a:t>More classifications based on emotions can be added like sad, depressed, etc. for making the predictions more precise.</a:t>
            </a:r>
          </a:p>
          <a:p>
            <a:pPr marL="285750" indent="-285750"/>
            <a:r>
              <a:rPr lang="en-US" sz="1800" dirty="0"/>
              <a:t>The model, after much refining can be implemented on Reddit itself, for flagging down potential posts and helping the user.</a:t>
            </a:r>
          </a:p>
          <a:p>
            <a:pPr marL="285750" indent="-285750"/>
            <a:r>
              <a:rPr lang="en-US" sz="1800" dirty="0"/>
              <a:t>Since the model takes data in general, we can train it for different social media platforms and implement the model on those platforms, helping the users web-wide.</a:t>
            </a:r>
          </a:p>
        </p:txBody>
      </p:sp>
    </p:spTree>
    <p:extLst>
      <p:ext uri="{BB962C8B-B14F-4D97-AF65-F5344CB8AC3E}">
        <p14:creationId xmlns:p14="http://schemas.microsoft.com/office/powerpoint/2010/main" val="239825774"/>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2.xml><?xml version="1.0" encoding="utf-8"?>
<ds:datastoreItem xmlns:ds="http://schemas.openxmlformats.org/officeDocument/2006/customXml" ds:itemID="{B3089DF1-5746-46EC-AE4D-E0FEEFA364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D07AFA-56ED-494E-AC96-7D874BD7F8D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TotalTime>0</TotalTime>
  <Words>832</Words>
  <Application>Microsoft Office PowerPoint</Application>
  <PresentationFormat>Widescreen</PresentationFormat>
  <Paragraphs>66</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 Display</vt:lpstr>
      <vt:lpstr>Arial</vt:lpstr>
      <vt:lpstr>Calibri</vt:lpstr>
      <vt:lpstr>Century Gothic Bold</vt:lpstr>
      <vt:lpstr>Courier New</vt:lpstr>
      <vt:lpstr>Daytona Pro Light</vt:lpstr>
      <vt:lpstr>Office Theme</vt:lpstr>
      <vt:lpstr>Detecting suicidal ideation in reddit posts using nlP and  machine learning</vt:lpstr>
      <vt:lpstr>Problem Statement</vt:lpstr>
      <vt:lpstr>Introduction</vt:lpstr>
      <vt:lpstr>Methodology</vt:lpstr>
      <vt:lpstr>Data collection and preprocessing</vt:lpstr>
      <vt:lpstr>Results and discussion</vt:lpstr>
      <vt:lpstr>Evaluation and classification report</vt:lpstr>
      <vt:lpstr>PowerPoint Presentation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2021-05-30T19:37:17Z</dcterms:created>
  <dcterms:modified xsi:type="dcterms:W3CDTF">2025-06-24T13:23:42Z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